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573" r:id="rId3"/>
    <p:sldId id="257" r:id="rId4"/>
    <p:sldId id="574" r:id="rId5"/>
    <p:sldId id="575" r:id="rId6"/>
    <p:sldId id="576" r:id="rId7"/>
    <p:sldId id="577" r:id="rId8"/>
    <p:sldId id="578" r:id="rId9"/>
    <p:sldId id="580" r:id="rId10"/>
    <p:sldId id="57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1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799898-5E83-4C79-8F71-894429FB9B79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B5A37-1192-4410-AFB0-E83F7DC0A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470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</a:rPr>
              <a:t>2</a:t>
            </a:fld>
            <a:endParaRPr lang="en-US" altLang="zh-CN" sz="1200" dirty="0">
              <a:latin typeface="Times New Roman" panose="02020603050405020304" pitchFamily="18" charset="0"/>
            </a:endParaRPr>
          </a:p>
        </p:txBody>
      </p:sp>
      <p:sp>
        <p:nvSpPr>
          <p:cNvPr id="50179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0180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lstStyle/>
          <a:p>
            <a:pPr lvl="0" eaLnBrk="1" hangingPunct="1"/>
            <a:r>
              <a:rPr lang="zh-CN" altLang="en-US" dirty="0"/>
              <a:t>先提出问题，看大家对计算机图形学的认识。必要时可以和学生交流，讨论与</a:t>
            </a:r>
            <a:r>
              <a:rPr lang="en-US" altLang="zh-CN" dirty="0"/>
              <a:t>3Dmax</a:t>
            </a:r>
            <a:r>
              <a:rPr lang="zh-CN" altLang="en-US" dirty="0"/>
              <a:t>等的关系。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519844-FEB9-4A6B-89D2-2BB768D65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1AC687-77CD-4A71-9AB4-A1F9A78FAA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E63838-E7F7-4686-9AE2-61FA4A7D5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A2CEB2-F303-47B8-AA0F-057DC3DE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E9EE5-0278-4421-9C72-5C409703B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10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169E52-D155-4432-B415-8F23E320F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DBB3F8E-BD53-45C0-B39C-83E45BD55E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80915F-B1E6-4674-B438-2FB66955C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095EB0-52BB-42A9-9D5C-47A53CAC6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CBE07B-34F9-483D-AD71-4A25BD4A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388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7F70ED4-80E9-480B-9DCA-F94366C024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2A2BC21-8368-4013-A135-BCFE8A6D8F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B27ACA-8416-4481-B7EF-713EEB13C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3C07CC-C11A-4BCA-A13A-4CF7F9808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92BF67-B0C2-46C4-B4F3-36A5B70F9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90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95367D-CD71-4C6B-B671-74DF56BAC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D205DD-3138-49C7-AA5E-63B68C73D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D8B4B8-F365-4FAB-9649-50CACB41A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95984B-5B63-4B7B-8E4A-BFB0D6938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E1244C-B33F-4B42-86FC-BA49C557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656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DE04F3-D20D-4FFD-87F6-A2281F57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375F0C-EFF3-4419-8C75-87E4D8CE6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ACCBB5-D2EA-4732-8EDB-09374942E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4AF5FF-1C59-43D8-A86A-0BB28B7B5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6588C6-225B-4B1F-B69C-802149F60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2479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963633-C1EB-4FFC-A58D-4F3D5AD2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ED0384-563F-49CF-810C-97D5B7E21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45BF9C-FE28-4116-9858-83AA8D7C7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EE1E0B-2BFD-4B22-9256-505A07DE8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B3D267-E5CF-49E1-88B3-AC8981DF4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636B5D-BE2E-49DC-862A-5DE08FBFF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5661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3D0148-6DC9-4BFF-AC79-5B4B215CD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E2212D-0CAB-4EE6-8736-01AF64C6E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2A6FEE-89E4-4BCE-8F49-12C92BD2E4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A578551-2B69-4BE5-8E02-4EE382338A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D98E4A3-2ED0-407C-863F-627EF6DB33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F85B16A-C72B-42CE-BEE4-625A3C2C5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9F08FA-BBD2-4499-AEB6-CE6879E21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A997739-B748-4219-B402-B0633E43A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819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A762B6-8B1D-44C5-8938-5B6A47477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330FC1B-6346-4247-B59E-F2073633B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1A1EA1E-654B-4022-87A8-6D8D6C741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97F7E67-4CE5-4B4B-89DC-53F2694DE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611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1A84D0A-61B9-41D7-BB11-32E444E68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06C8FD3-2F19-483D-A888-CC50EA9CC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5D1EA82-895C-4CC2-9DCC-8A312C3EC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089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1063DB-058E-4266-9564-AA4304C4E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3F94EA-1944-4E26-9531-29AA58B8A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9E7CC07-0266-417F-BE85-BE8554177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CBAE5F-199B-4F61-AC3F-74F5870C7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360A74-A0CD-45CB-8E37-02CEEB9B2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C03AB9E-4DB4-4CEE-B251-9DCBFC088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1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BAD076-1B81-4B53-8E7D-0E811A51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B662556-8467-4560-A024-59726D1948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BDB0120-539B-447C-96E5-7FE08FE6E0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86BB12-1A53-46DE-B91E-9A81F0462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A47264-3E47-4D52-9C58-825D02387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90C4F2-C7FF-4EA2-ACBE-F70AC7FC0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642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590929-266F-4CFD-838E-983CD00E5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DFE893-44D3-405E-8BAA-CE6622D33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9E4C4E-177B-4AEF-90EB-6E443D9B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44A2E-B568-4E7B-97A4-E3D22FF78D88}" type="datetimeFigureOut">
              <a:rPr lang="zh-CN" altLang="en-US" smtClean="0"/>
              <a:t>2024/10/17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B9B44A-19AA-4AE5-BF93-64A0D7855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89C21E-537A-4FAF-9882-B332C2C02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B3AFD-8198-4D34-AEC5-1A8462B455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69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1.wmf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9C5A60-2BA4-48F8-AEC3-88A75162C0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图形与动画</a:t>
            </a:r>
            <a:r>
              <a:rPr lang="en-US" altLang="zh-CN" dirty="0"/>
              <a:t>I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53CC3E-BE86-4BAF-A12F-243487897E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实验一  </a:t>
            </a:r>
            <a:r>
              <a:rPr lang="en-US" altLang="zh-CN" dirty="0" err="1"/>
              <a:t>threejs</a:t>
            </a:r>
            <a:r>
              <a:rPr lang="zh-CN" altLang="en-US" dirty="0"/>
              <a:t>基本框架实现</a:t>
            </a:r>
          </a:p>
        </p:txBody>
      </p:sp>
    </p:spTree>
    <p:extLst>
      <p:ext uri="{BB962C8B-B14F-4D97-AF65-F5344CB8AC3E}">
        <p14:creationId xmlns:p14="http://schemas.microsoft.com/office/powerpoint/2010/main" val="1954540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1DB407-81A1-4031-941B-E2C2FEE68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81658A-5E78-4368-AEEC-5C5832EEC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404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54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1806575" y="918973"/>
            <a:ext cx="8540750" cy="590931"/>
          </a:xfrm>
          <a:noFill/>
          <a:ln w="9525">
            <a:noFill/>
          </a:ln>
        </p:spPr>
        <p:txBody>
          <a:bodyPr vert="horz" wrap="square" lIns="91440" tIns="45720" rIns="91440" bIns="45720" numCol="1" rtlCol="0" anchor="ctr" anchorCtr="0" compatLnSpc="1">
            <a:spAutoFit/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sz="360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SimHei" panose="02010600030101010101" pitchFamily="2" charset="-122"/>
                <a:ea typeface="SimHei" panose="02010600030101010101" pitchFamily="2" charset="-122"/>
                <a:sym typeface="+mn-ea"/>
              </a:rPr>
              <a:t>一、开发平台搭建</a:t>
            </a:r>
          </a:p>
        </p:txBody>
      </p:sp>
      <p:sp>
        <p:nvSpPr>
          <p:cNvPr id="8195" name="Rectangle 3"/>
          <p:cNvSpPr>
            <a:spLocks noGrp="1" noRot="1"/>
          </p:cNvSpPr>
          <p:nvPr>
            <p:ph idx="4294967295"/>
            <p:custDataLst>
              <p:tags r:id="rId3"/>
            </p:custDataLst>
          </p:nvPr>
        </p:nvSpPr>
        <p:spPr>
          <a:xfrm>
            <a:off x="1847850" y="1989139"/>
            <a:ext cx="8458200" cy="605359"/>
          </a:xfrm>
          <a:noFill/>
          <a:ln w="9525">
            <a:noFill/>
          </a:ln>
        </p:spPr>
        <p:txBody>
          <a:bodyPr vert="horz" wrap="square" lIns="91440" tIns="45720" rIns="91440" bIns="45720" rtlCol="0" anchor="t" anchorCtr="0">
            <a:sp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l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Font typeface="Wingdings" panose="05000000000000000000" pitchFamily="2" charset="2"/>
              <a:buChar char="Ø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90000"/>
              <a:buFont typeface="Wingdings" panose="05000000000000000000" pitchFamily="2" charset="2"/>
              <a:buChar char="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5000"/>
              <a:buFont typeface="Wingdings" panose="05000000000000000000" pitchFamily="2" charset="2"/>
              <a:buChar char="v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5000"/>
              <a:buFont typeface="Wingdings" panose="05000000000000000000" pitchFamily="2" charset="2"/>
              <a:buChar char="v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5000"/>
              <a:buFont typeface="Wingdings" panose="05000000000000000000" pitchFamily="2" charset="2"/>
              <a:buChar char="v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5000"/>
              <a:buFont typeface="Wingdings" panose="05000000000000000000" pitchFamily="2" charset="2"/>
              <a:buChar char="v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5000"/>
              <a:buFont typeface="Wingdings" panose="05000000000000000000" pitchFamily="2" charset="2"/>
              <a:buChar char="v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1">
              <a:lnSpc>
                <a:spcPct val="140000"/>
              </a:lnSpc>
              <a:buChar char="l"/>
            </a:pPr>
            <a:r>
              <a:rPr lang="zh-CN" altLang="en-US" dirty="0">
                <a:solidFill>
                  <a:schemeClr val="dk1"/>
                </a:solidFill>
                <a:latin typeface="SimHei" panose="02010600030101010101" pitchFamily="2" charset="-122"/>
                <a:ea typeface="SimHei" panose="02010600030101010101" pitchFamily="2" charset="-122"/>
                <a:sym typeface="+mn-ea"/>
              </a:rPr>
              <a:t> three.js介绍</a:t>
            </a:r>
            <a:r>
              <a:rPr lang="en-US" altLang="zh-CN" dirty="0">
                <a:solidFill>
                  <a:schemeClr val="dk1"/>
                </a:solidFill>
                <a:latin typeface="SimHei" panose="02010600030101010101" pitchFamily="2" charset="-122"/>
                <a:ea typeface="SimHei" panose="02010600030101010101" pitchFamily="2" charset="-122"/>
                <a:sym typeface="+mn-ea"/>
              </a:rPr>
              <a:t> https://threejs.org/</a:t>
            </a:r>
          </a:p>
        </p:txBody>
      </p:sp>
      <p:graphicFrame>
        <p:nvGraphicFramePr>
          <p:cNvPr id="2" name="对象 1"/>
          <p:cNvGraphicFramePr/>
          <p:nvPr/>
        </p:nvGraphicFramePr>
        <p:xfrm>
          <a:off x="1847216" y="2683511"/>
          <a:ext cx="8611235" cy="3870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r:id="rId6" imgW="5571490" imgH="8924925" progId="Paint.Picture">
                  <p:embed/>
                </p:oleObj>
              </mc:Choice>
              <mc:Fallback>
                <p:oleObj r:id="rId6" imgW="5571490" imgH="8924925" progId="Paint.Picture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47216" y="2683511"/>
                        <a:ext cx="8611235" cy="3870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696F5-7388-4393-9608-3EE254C3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实验目的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36B5C0-EBD9-4828-B728-19682F060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学习和掌握图形绘制的基本程序框架</a:t>
            </a:r>
            <a:endParaRPr lang="en-US" altLang="zh-CN" dirty="0"/>
          </a:p>
          <a:p>
            <a:r>
              <a:rPr lang="zh-CN" altLang="en-US" dirty="0"/>
              <a:t>学习和掌握模型表达与模型绘制技术</a:t>
            </a:r>
            <a:endParaRPr lang="en-US" altLang="zh-CN" dirty="0"/>
          </a:p>
          <a:p>
            <a:r>
              <a:rPr lang="zh-CN" altLang="en-US" dirty="0"/>
              <a:t>学习和掌握几何变换的应用</a:t>
            </a:r>
            <a:endParaRPr lang="en-US" altLang="zh-CN" dirty="0"/>
          </a:p>
          <a:p>
            <a:r>
              <a:rPr lang="zh-CN" altLang="en-US" dirty="0"/>
              <a:t>学习和掌握观察变换的主要流程</a:t>
            </a:r>
          </a:p>
        </p:txBody>
      </p:sp>
    </p:spTree>
    <p:extLst>
      <p:ext uri="{BB962C8B-B14F-4D97-AF65-F5344CB8AC3E}">
        <p14:creationId xmlns:p14="http://schemas.microsoft.com/office/powerpoint/2010/main" val="3075767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A77C9-3F07-4657-92F3-8DE4CBD47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实验内容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FFE48A-3CA8-4B51-BB6E-F142ED9B6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搭建</a:t>
            </a:r>
            <a:r>
              <a:rPr lang="en-US" altLang="zh-CN" dirty="0" err="1"/>
              <a:t>threejs</a:t>
            </a:r>
            <a:r>
              <a:rPr lang="zh-CN" altLang="en-US" dirty="0"/>
              <a:t>开发平台，相关目录设置以及</a:t>
            </a:r>
            <a:r>
              <a:rPr lang="en-US" altLang="zh-CN" dirty="0"/>
              <a:t>webserver</a:t>
            </a:r>
            <a:r>
              <a:rPr lang="zh-CN" altLang="en-US" dirty="0"/>
              <a:t>的调试环境</a:t>
            </a:r>
            <a:endParaRPr lang="en-US" altLang="zh-CN" dirty="0"/>
          </a:p>
          <a:p>
            <a:r>
              <a:rPr lang="zh-CN" altLang="en-US" dirty="0"/>
              <a:t>程序主框架实现，四大件的初始化</a:t>
            </a:r>
            <a:endParaRPr lang="en-US" altLang="zh-CN" dirty="0"/>
          </a:p>
          <a:p>
            <a:r>
              <a:rPr lang="zh-CN" altLang="en-US" dirty="0"/>
              <a:t>加载模型（</a:t>
            </a:r>
            <a:r>
              <a:rPr lang="en-US" altLang="zh-CN" dirty="0"/>
              <a:t>.obj, .3ds, .</a:t>
            </a:r>
            <a:r>
              <a:rPr lang="en-US" altLang="zh-CN" dirty="0" err="1"/>
              <a:t>gltf</a:t>
            </a:r>
            <a:r>
              <a:rPr lang="zh-CN" altLang="en-US" dirty="0"/>
              <a:t>），注意纹理映射</a:t>
            </a:r>
            <a:endParaRPr lang="en-US" altLang="zh-CN" dirty="0"/>
          </a:p>
          <a:p>
            <a:r>
              <a:rPr lang="zh-CN" altLang="en-US" dirty="0"/>
              <a:t>设置点光源，背景光源</a:t>
            </a:r>
            <a:endParaRPr lang="en-US" altLang="zh-CN" dirty="0"/>
          </a:p>
          <a:p>
            <a:r>
              <a:rPr lang="zh-CN" altLang="en-US" dirty="0"/>
              <a:t>设置视点控制方式</a:t>
            </a:r>
            <a:r>
              <a:rPr lang="en-US" altLang="zh-CN" dirty="0"/>
              <a:t>controller</a:t>
            </a:r>
            <a:r>
              <a:rPr lang="zh-CN" altLang="en-US" dirty="0"/>
              <a:t>，并观察视点控制（鼠标和键盘）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122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B4B323-4329-4A72-A4B4-258DEF4D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实验内容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FF433E-7F9D-494D-A4E5-5BDCF77F9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点光源围绕模型旋转变换，观察效果</a:t>
            </a:r>
            <a:endParaRPr lang="en-US" altLang="zh-CN" dirty="0"/>
          </a:p>
          <a:p>
            <a:r>
              <a:rPr lang="zh-CN" altLang="en-US" dirty="0"/>
              <a:t>不利用</a:t>
            </a:r>
            <a:r>
              <a:rPr lang="en-US" altLang="zh-CN" dirty="0"/>
              <a:t>controller</a:t>
            </a:r>
            <a:r>
              <a:rPr lang="zh-CN" altLang="en-US" dirty="0"/>
              <a:t>控制交互，而直接编码实现实现围绕模型旋转观察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4173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BC1AFB-35E4-4DF6-AD0B-C36B21490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相关技术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0F2B5F-5E02-4C51-A0FC-E5B1DDDE2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模型加载</a:t>
            </a:r>
            <a:endParaRPr lang="en-US" altLang="zh-CN" dirty="0"/>
          </a:p>
          <a:p>
            <a:pPr lvl="1"/>
            <a:r>
              <a:rPr lang="en-US" altLang="zh-CN" dirty="0" err="1"/>
              <a:t>webgl_loader_xxx</a:t>
            </a:r>
            <a:r>
              <a:rPr lang="zh-CN" altLang="en-US" dirty="0"/>
              <a:t>的例子学习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1F62DE-F3B2-4783-B597-8AABBBD0F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648" y="2692411"/>
            <a:ext cx="3674382" cy="398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58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887B56-4CEC-43B0-9AEE-4190269E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相关技术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600376-DE41-4AE6-BB63-CA141F4A5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光源设置</a:t>
            </a:r>
            <a:endParaRPr lang="en-US" altLang="zh-CN" dirty="0"/>
          </a:p>
          <a:p>
            <a:pPr lvl="1"/>
            <a:r>
              <a:rPr lang="en-US" altLang="zh-CN" dirty="0" err="1"/>
              <a:t>webgl_lightxxx</a:t>
            </a:r>
            <a:r>
              <a:rPr lang="zh-CN" altLang="en-US" dirty="0"/>
              <a:t>的例子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7B9576-E4E9-4793-915C-F75807ED8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052" y="2399440"/>
            <a:ext cx="5031875" cy="445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797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7CD15E-2646-47D9-8602-2D941EAAC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相关技术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609108-2A4D-4AF1-BD87-1D2657BC9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交互技术</a:t>
            </a:r>
            <a:endParaRPr lang="en-US" altLang="zh-CN" dirty="0"/>
          </a:p>
          <a:p>
            <a:pPr lvl="1"/>
            <a:r>
              <a:rPr lang="en-US" altLang="zh-CN" dirty="0" err="1"/>
              <a:t>misc_controls_orbit</a:t>
            </a:r>
            <a:r>
              <a:rPr lang="en-US" altLang="zh-CN" dirty="0"/>
              <a:t> </a:t>
            </a:r>
            <a:r>
              <a:rPr lang="zh-CN" altLang="en-US" dirty="0"/>
              <a:t>等的例子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BE0A79F-EECF-4329-ADF7-EBA96F3C6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4998" y="446780"/>
            <a:ext cx="4658375" cy="641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373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3F5A14-E0B5-4DFD-AD74-166F95D2A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相关技术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8A9D9D-7DDA-48FE-B0B0-030EC4E73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物理光照与运动设置</a:t>
            </a:r>
            <a:endParaRPr lang="en-US" altLang="zh-CN" dirty="0"/>
          </a:p>
          <a:p>
            <a:pPr lvl="1"/>
            <a:r>
              <a:rPr lang="en-US" altLang="zh-CN"/>
              <a:t>webgl_lights_physical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B768A49-4997-4ED2-9C9E-7A6F641DB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234" y="2653822"/>
            <a:ext cx="6021194" cy="401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2625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2"/>
  <p:tag name="KSO_WM_SLIDE_BACKGROUND_TYPE" val="general"/>
  <p:tag name="KSO_WM_SPECIAL_SOURCE" val="bdnul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215</Words>
  <Application>Microsoft Office PowerPoint</Application>
  <PresentationFormat>宽屏</PresentationFormat>
  <Paragraphs>32</Paragraphs>
  <Slides>10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等线 Light</vt:lpstr>
      <vt:lpstr>SimHei</vt:lpstr>
      <vt:lpstr>Arial</vt:lpstr>
      <vt:lpstr>Times New Roman</vt:lpstr>
      <vt:lpstr>Wingdings</vt:lpstr>
      <vt:lpstr>Office 主题​​</vt:lpstr>
      <vt:lpstr>Paintbrush Picture</vt:lpstr>
      <vt:lpstr>图形与动画I</vt:lpstr>
      <vt:lpstr>一、开发平台搭建</vt:lpstr>
      <vt:lpstr>实验目的</vt:lpstr>
      <vt:lpstr>实验内容1</vt:lpstr>
      <vt:lpstr>实验内容2</vt:lpstr>
      <vt:lpstr>相关技术</vt:lpstr>
      <vt:lpstr>相关技术</vt:lpstr>
      <vt:lpstr>相关技术</vt:lpstr>
      <vt:lpstr>相关技术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图形与动画I</dc:title>
  <dc:creator>hedev</dc:creator>
  <cp:lastModifiedBy>hedev</cp:lastModifiedBy>
  <cp:revision>3</cp:revision>
  <dcterms:created xsi:type="dcterms:W3CDTF">2024-10-17T15:15:41Z</dcterms:created>
  <dcterms:modified xsi:type="dcterms:W3CDTF">2024-10-17T15:41:21Z</dcterms:modified>
</cp:coreProperties>
</file>

<file path=docProps/thumbnail.jpeg>
</file>